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6"/>
  </p:notesMasterIdLst>
  <p:sldIdLst>
    <p:sldId id="257" r:id="rId2"/>
    <p:sldId id="258" r:id="rId3"/>
    <p:sldId id="268" r:id="rId4"/>
    <p:sldId id="259" r:id="rId5"/>
    <p:sldId id="267" r:id="rId6"/>
    <p:sldId id="260" r:id="rId7"/>
    <p:sldId id="263" r:id="rId8"/>
    <p:sldId id="261" r:id="rId9"/>
    <p:sldId id="264" r:id="rId10"/>
    <p:sldId id="265" r:id="rId11"/>
    <p:sldId id="270" r:id="rId12"/>
    <p:sldId id="269" r:id="rId13"/>
    <p:sldId id="272" r:id="rId14"/>
    <p:sldId id="27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6FF"/>
    <a:srgbClr val="FF3399"/>
    <a:srgbClr val="FF9999"/>
    <a:srgbClr val="FF66CC"/>
    <a:srgbClr val="FFD891"/>
    <a:srgbClr val="FFF1E5"/>
    <a:srgbClr val="FFE6D1"/>
    <a:srgbClr val="F4A6EE"/>
    <a:srgbClr val="E5BFDA"/>
    <a:srgbClr val="F6AEE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9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11.jpeg>
</file>

<file path=ppt/media/image12.gif>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DA2B12-C9C2-48E8-B3D6-C34C09716887}" type="datetimeFigureOut">
              <a:rPr lang="en-US" smtClean="0"/>
              <a:t>11/7/2020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3C1246-6130-4797-AD97-2D157E65CD21}" type="slidenum">
              <a:rPr lang="en-US" smtClean="0"/>
              <a:t>‹#›</a:t>
            </a:fld>
            <a:endParaRPr lang="en-US"/>
          </a:p>
        </p:txBody>
      </p:sp>
    </p:spTree>
    <p:extLst>
      <p:ext uri="{BB962C8B-B14F-4D97-AF65-F5344CB8AC3E}">
        <p14:creationId xmlns:p14="http://schemas.microsoft.com/office/powerpoint/2010/main" val="33486540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2F4556B-CF7E-4B41-8E21-C9E213810D80}" type="datetimeFigureOut">
              <a:rPr lang="en-US" smtClean="0"/>
              <a:t>11/7/2020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96B386-F9CE-A447-88AE-5A96A466C8FB}" type="slidenum">
              <a:rPr lang="en-US" smtClean="0"/>
              <a:t>‹#›</a:t>
            </a:fld>
            <a:endParaRPr lang="en-US"/>
          </a:p>
        </p:txBody>
      </p:sp>
    </p:spTree>
    <p:extLst>
      <p:ext uri="{BB962C8B-B14F-4D97-AF65-F5344CB8AC3E}">
        <p14:creationId xmlns:p14="http://schemas.microsoft.com/office/powerpoint/2010/main" val="22066997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F4556B-CF7E-4B41-8E21-C9E213810D80}" type="datetimeFigureOut">
              <a:rPr lang="en-US" smtClean="0"/>
              <a:t>11/7/2020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96B386-F9CE-A447-88AE-5A96A466C8FB}" type="slidenum">
              <a:rPr lang="en-US" smtClean="0"/>
              <a:t>‹#›</a:t>
            </a:fld>
            <a:endParaRPr lang="en-US"/>
          </a:p>
        </p:txBody>
      </p:sp>
    </p:spTree>
    <p:extLst>
      <p:ext uri="{BB962C8B-B14F-4D97-AF65-F5344CB8AC3E}">
        <p14:creationId xmlns:p14="http://schemas.microsoft.com/office/powerpoint/2010/main" val="703927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F4556B-CF7E-4B41-8E21-C9E213810D80}" type="datetimeFigureOut">
              <a:rPr lang="en-US" smtClean="0"/>
              <a:t>11/7/2020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96B386-F9CE-A447-88AE-5A96A466C8FB}" type="slidenum">
              <a:rPr lang="en-US" smtClean="0"/>
              <a:t>‹#›</a:t>
            </a:fld>
            <a:endParaRPr lang="en-US"/>
          </a:p>
        </p:txBody>
      </p:sp>
    </p:spTree>
    <p:extLst>
      <p:ext uri="{BB962C8B-B14F-4D97-AF65-F5344CB8AC3E}">
        <p14:creationId xmlns:p14="http://schemas.microsoft.com/office/powerpoint/2010/main" val="2199388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F4556B-CF7E-4B41-8E21-C9E213810D80}" type="datetimeFigureOut">
              <a:rPr lang="en-US" smtClean="0"/>
              <a:t>11/7/2020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96B386-F9CE-A447-88AE-5A96A466C8FB}" type="slidenum">
              <a:rPr lang="en-US" smtClean="0"/>
              <a:t>‹#›</a:t>
            </a:fld>
            <a:endParaRPr lang="en-US"/>
          </a:p>
        </p:txBody>
      </p:sp>
    </p:spTree>
    <p:extLst>
      <p:ext uri="{BB962C8B-B14F-4D97-AF65-F5344CB8AC3E}">
        <p14:creationId xmlns:p14="http://schemas.microsoft.com/office/powerpoint/2010/main" val="14470700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2F4556B-CF7E-4B41-8E21-C9E213810D80}" type="datetimeFigureOut">
              <a:rPr lang="en-US" smtClean="0"/>
              <a:t>11/7/2020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96B386-F9CE-A447-88AE-5A96A466C8FB}" type="slidenum">
              <a:rPr lang="en-US" smtClean="0"/>
              <a:t>‹#›</a:t>
            </a:fld>
            <a:endParaRPr lang="en-US"/>
          </a:p>
        </p:txBody>
      </p:sp>
    </p:spTree>
    <p:extLst>
      <p:ext uri="{BB962C8B-B14F-4D97-AF65-F5344CB8AC3E}">
        <p14:creationId xmlns:p14="http://schemas.microsoft.com/office/powerpoint/2010/main" val="3604650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2F4556B-CF7E-4B41-8E21-C9E213810D80}" type="datetimeFigureOut">
              <a:rPr lang="en-US" smtClean="0"/>
              <a:t>11/7/2020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96B386-F9CE-A447-88AE-5A96A466C8FB}" type="slidenum">
              <a:rPr lang="en-US" smtClean="0"/>
              <a:t>‹#›</a:t>
            </a:fld>
            <a:endParaRPr lang="en-US"/>
          </a:p>
        </p:txBody>
      </p:sp>
    </p:spTree>
    <p:extLst>
      <p:ext uri="{BB962C8B-B14F-4D97-AF65-F5344CB8AC3E}">
        <p14:creationId xmlns:p14="http://schemas.microsoft.com/office/powerpoint/2010/main" val="35555750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2F4556B-CF7E-4B41-8E21-C9E213810D80}" type="datetimeFigureOut">
              <a:rPr lang="en-US" smtClean="0"/>
              <a:t>11/7/2020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96B386-F9CE-A447-88AE-5A96A466C8FB}" type="slidenum">
              <a:rPr lang="en-US" smtClean="0"/>
              <a:t>‹#›</a:t>
            </a:fld>
            <a:endParaRPr lang="en-US"/>
          </a:p>
        </p:txBody>
      </p:sp>
    </p:spTree>
    <p:extLst>
      <p:ext uri="{BB962C8B-B14F-4D97-AF65-F5344CB8AC3E}">
        <p14:creationId xmlns:p14="http://schemas.microsoft.com/office/powerpoint/2010/main" val="38972271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2F4556B-CF7E-4B41-8E21-C9E213810D80}" type="datetimeFigureOut">
              <a:rPr lang="en-US" smtClean="0"/>
              <a:t>11/7/2020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96B386-F9CE-A447-88AE-5A96A466C8FB}" type="slidenum">
              <a:rPr lang="en-US" smtClean="0"/>
              <a:t>‹#›</a:t>
            </a:fld>
            <a:endParaRPr lang="en-US"/>
          </a:p>
        </p:txBody>
      </p:sp>
    </p:spTree>
    <p:extLst>
      <p:ext uri="{BB962C8B-B14F-4D97-AF65-F5344CB8AC3E}">
        <p14:creationId xmlns:p14="http://schemas.microsoft.com/office/powerpoint/2010/main" val="22180737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F4556B-CF7E-4B41-8E21-C9E213810D80}" type="datetimeFigureOut">
              <a:rPr lang="en-US" smtClean="0"/>
              <a:t>11/7/2020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96B386-F9CE-A447-88AE-5A96A466C8FB}" type="slidenum">
              <a:rPr lang="en-US" smtClean="0"/>
              <a:t>‹#›</a:t>
            </a:fld>
            <a:endParaRPr lang="en-US"/>
          </a:p>
        </p:txBody>
      </p:sp>
    </p:spTree>
    <p:extLst>
      <p:ext uri="{BB962C8B-B14F-4D97-AF65-F5344CB8AC3E}">
        <p14:creationId xmlns:p14="http://schemas.microsoft.com/office/powerpoint/2010/main" val="22501924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F4556B-CF7E-4B41-8E21-C9E213810D80}" type="datetimeFigureOut">
              <a:rPr lang="en-US" smtClean="0"/>
              <a:t>11/7/2020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96B386-F9CE-A447-88AE-5A96A466C8FB}" type="slidenum">
              <a:rPr lang="en-US" smtClean="0"/>
              <a:t>‹#›</a:t>
            </a:fld>
            <a:endParaRPr lang="en-US"/>
          </a:p>
        </p:txBody>
      </p:sp>
    </p:spTree>
    <p:extLst>
      <p:ext uri="{BB962C8B-B14F-4D97-AF65-F5344CB8AC3E}">
        <p14:creationId xmlns:p14="http://schemas.microsoft.com/office/powerpoint/2010/main" val="40137445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F4556B-CF7E-4B41-8E21-C9E213810D80}" type="datetimeFigureOut">
              <a:rPr lang="en-US" smtClean="0"/>
              <a:t>11/7/2020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96B386-F9CE-A447-88AE-5A96A466C8FB}" type="slidenum">
              <a:rPr lang="en-US" smtClean="0"/>
              <a:t>‹#›</a:t>
            </a:fld>
            <a:endParaRPr lang="en-US"/>
          </a:p>
        </p:txBody>
      </p:sp>
    </p:spTree>
    <p:extLst>
      <p:ext uri="{BB962C8B-B14F-4D97-AF65-F5344CB8AC3E}">
        <p14:creationId xmlns:p14="http://schemas.microsoft.com/office/powerpoint/2010/main" val="34976569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F4556B-CF7E-4B41-8E21-C9E213810D80}" type="datetimeFigureOut">
              <a:rPr lang="en-US" smtClean="0"/>
              <a:t>11/7/2020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96B386-F9CE-A447-88AE-5A96A466C8FB}" type="slidenum">
              <a:rPr lang="en-US" smtClean="0"/>
              <a:t>‹#›</a:t>
            </a:fld>
            <a:endParaRPr lang="en-US"/>
          </a:p>
        </p:txBody>
      </p:sp>
    </p:spTree>
    <p:extLst>
      <p:ext uri="{BB962C8B-B14F-4D97-AF65-F5344CB8AC3E}">
        <p14:creationId xmlns:p14="http://schemas.microsoft.com/office/powerpoint/2010/main" val="3968472975"/>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1.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B5270F4D-7845-5045-BA93-23420E587758}"/>
              </a:ext>
            </a:extLst>
          </p:cNvPr>
          <p:cNvSpPr>
            <a:spLocks noGrp="1"/>
          </p:cNvSpPr>
          <p:nvPr>
            <p:ph type="body" sz="half" idx="2"/>
          </p:nvPr>
        </p:nvSpPr>
        <p:spPr>
          <a:xfrm>
            <a:off x="795815" y="1636781"/>
            <a:ext cx="5348977" cy="4881563"/>
          </a:xfrm>
        </p:spPr>
        <p:txBody>
          <a:bodyPr>
            <a:normAutofit/>
          </a:bodyPr>
          <a:lstStyle/>
          <a:p>
            <a:r>
              <a:rPr lang="az-Latn-AZ" sz="2800" dirty="0"/>
              <a:t>İnsanlar bir-biri ilə müxtəlif yollarla anlaşa bilirlər.Bədən dili də onlardan biridir.Bədən dili jest və mimikalardan ibarətdir.Jest əl hərəkətləri ilə fikri ifadə etmə yoludur.Jestlər həyatın hər anında işlənir və önəmlidir.Çünki biz insanlar düşündüklərimizi daha çox işarələrlə daha dəqiq anlatırıq.</a:t>
            </a:r>
            <a:endParaRPr lang="en-US" sz="2800" dirty="0"/>
          </a:p>
        </p:txBody>
      </p:sp>
      <p:pic>
        <p:nvPicPr>
          <p:cNvPr id="5" name="Picture 4"/>
          <p:cNvPicPr>
            <a:picLocks noChangeAspect="1"/>
          </p:cNvPicPr>
          <p:nvPr/>
        </p:nvPicPr>
        <p:blipFill>
          <a:blip r:embed="rId2"/>
          <a:stretch>
            <a:fillRect/>
          </a:stretch>
        </p:blipFill>
        <p:spPr>
          <a:xfrm>
            <a:off x="6277314" y="1636781"/>
            <a:ext cx="5547841" cy="3438442"/>
          </a:xfrm>
          <a:prstGeom prst="rect">
            <a:avLst/>
          </a:prstGeom>
        </p:spPr>
      </p:pic>
      <p:sp>
        <p:nvSpPr>
          <p:cNvPr id="2" name="Rounded Rectangle 1"/>
          <p:cNvSpPr/>
          <p:nvPr/>
        </p:nvSpPr>
        <p:spPr>
          <a:xfrm>
            <a:off x="7712765" y="3356002"/>
            <a:ext cx="2849218" cy="222085"/>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033033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E8E78EB-4549-2843-841E-86482EC245AA}"/>
              </a:ext>
            </a:extLst>
          </p:cNvPr>
          <p:cNvSpPr>
            <a:spLocks noGrp="1"/>
          </p:cNvSpPr>
          <p:nvPr>
            <p:ph idx="1"/>
          </p:nvPr>
        </p:nvSpPr>
        <p:spPr>
          <a:xfrm>
            <a:off x="4184658" y="1274984"/>
            <a:ext cx="5990112" cy="3376529"/>
          </a:xfrm>
        </p:spPr>
        <p:txBody>
          <a:bodyPr>
            <a:normAutofit/>
          </a:bodyPr>
          <a:lstStyle/>
          <a:p>
            <a:pPr marL="0" indent="0">
              <a:buNone/>
            </a:pPr>
            <a:r>
              <a:rPr lang="az-Latn-AZ" dirty="0"/>
              <a:t>Əlin orta və şəhadət barmağı ilə göstərilən «</a:t>
            </a:r>
            <a:r>
              <a:rPr lang="az-Latn-AZ" b="1" dirty="0"/>
              <a:t>V» </a:t>
            </a:r>
            <a:r>
              <a:rPr lang="az-Latn-AZ" dirty="0"/>
              <a:t>işarəsi ABŞ-da qələbə,sülh simvolu olsa da,İrlandi-ya,Böyük Britaniya,Yeni Zellandiya və Avstraliyada təhqir kimi qəbul olunur.Onun sözlə ifadəsi olaraq ‘rədd ol’ kimi tərcümə etmək olar.Bu jestlə bağlı tarixi hekayə var. </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30210" y="2536963"/>
            <a:ext cx="4321037" cy="4321037"/>
          </a:xfrm>
          <a:prstGeom prst="rect">
            <a:avLst/>
          </a:prstGeom>
        </p:spPr>
      </p:pic>
      <p:pic>
        <p:nvPicPr>
          <p:cNvPr id="4" name="Picture 3"/>
          <p:cNvPicPr>
            <a:picLocks noChangeAspect="1"/>
          </p:cNvPicPr>
          <p:nvPr/>
        </p:nvPicPr>
        <p:blipFill>
          <a:blip r:embed="rId3"/>
          <a:stretch>
            <a:fillRect/>
          </a:stretch>
        </p:blipFill>
        <p:spPr>
          <a:xfrm>
            <a:off x="630953" y="1274984"/>
            <a:ext cx="3359425" cy="4499230"/>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10705489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tr-TR" dirty="0"/>
              <a:t>Salam</a:t>
            </a:r>
            <a:r>
              <a:rPr lang="az-Latn-AZ" dirty="0"/>
              <a:t>laşma formaları</a:t>
            </a:r>
            <a:endParaRPr lang="en-US" dirty="0"/>
          </a:p>
        </p:txBody>
      </p:sp>
      <p:sp>
        <p:nvSpPr>
          <p:cNvPr id="5" name="Content Placeholder 4"/>
          <p:cNvSpPr>
            <a:spLocks noGrp="1"/>
          </p:cNvSpPr>
          <p:nvPr>
            <p:ph sz="half" idx="2"/>
          </p:nvPr>
        </p:nvSpPr>
        <p:spPr>
          <a:xfrm>
            <a:off x="839788" y="1690689"/>
            <a:ext cx="10515600" cy="1418272"/>
          </a:xfrm>
        </p:spPr>
        <p:txBody>
          <a:bodyPr>
            <a:normAutofit/>
          </a:bodyPr>
          <a:lstStyle/>
          <a:p>
            <a:pPr marL="0" indent="0">
              <a:buNone/>
            </a:pPr>
            <a:r>
              <a:rPr lang="az-Latn-AZ" sz="2400" dirty="0"/>
              <a:t>Bizim ölkədə və digər başqa bəzi ölkələrdə bildiyimiz kimi sadə formada sadəcə </a:t>
            </a:r>
            <a:r>
              <a:rPr lang="az-Latn-AZ" sz="2400" i="1" dirty="0"/>
              <a:t>əl verərək </a:t>
            </a:r>
            <a:r>
              <a:rPr lang="az-Latn-AZ" sz="2400" dirty="0"/>
              <a:t>salamlaşılır.Lakin özünəməxsus qeyri-adi salamlaşma tərzi olan ölkələrdə var:</a:t>
            </a:r>
          </a:p>
        </p:txBody>
      </p:sp>
      <p:sp>
        <p:nvSpPr>
          <p:cNvPr id="7" name="Content Placeholder 6"/>
          <p:cNvSpPr>
            <a:spLocks noGrp="1"/>
          </p:cNvSpPr>
          <p:nvPr>
            <p:ph sz="quarter" idx="4"/>
          </p:nvPr>
        </p:nvSpPr>
        <p:spPr>
          <a:xfrm>
            <a:off x="839788" y="2862470"/>
            <a:ext cx="5546944" cy="3472069"/>
          </a:xfrm>
        </p:spPr>
        <p:txBody>
          <a:bodyPr>
            <a:normAutofit/>
          </a:bodyPr>
          <a:lstStyle/>
          <a:p>
            <a:pPr marL="0" indent="0">
              <a:buNone/>
            </a:pPr>
            <a:r>
              <a:rPr lang="az-Latn-AZ" sz="2400" b="1" dirty="0"/>
              <a:t>Tibet.</a:t>
            </a:r>
            <a:r>
              <a:rPr lang="az-Latn-AZ" sz="2400" dirty="0"/>
              <a:t>Bir çox ölkələrdə dil çıxarmaq hörmətsizlik kimi qəbul olunsa da,Tibetdə başqa məna verir.Əgər Tibetdə nəzakətli şəkildə salam vermək istəyirsinizsə,dilinizi çıxarmalısınız.Bununla qəddar kral Lanq Darman kimi olmadıqlarını,təmiz fikirli və xoşniyyətli olduqlarını göstərirlər.</a:t>
            </a:r>
            <a:endParaRPr lang="en-US" sz="2400" dirty="0"/>
          </a:p>
        </p:txBody>
      </p:sp>
      <p:pic>
        <p:nvPicPr>
          <p:cNvPr id="8" name="Picture 7"/>
          <p:cNvPicPr>
            <a:picLocks noChangeAspect="1"/>
          </p:cNvPicPr>
          <p:nvPr/>
        </p:nvPicPr>
        <p:blipFill>
          <a:blip r:embed="rId2"/>
          <a:stretch>
            <a:fillRect/>
          </a:stretch>
        </p:blipFill>
        <p:spPr>
          <a:xfrm>
            <a:off x="6663031" y="2706773"/>
            <a:ext cx="5111628" cy="3385710"/>
          </a:xfrm>
          <a:prstGeom prst="rect">
            <a:avLst/>
          </a:prstGeom>
        </p:spPr>
      </p:pic>
    </p:spTree>
    <p:extLst>
      <p:ext uri="{BB962C8B-B14F-4D97-AF65-F5344CB8AC3E}">
        <p14:creationId xmlns:p14="http://schemas.microsoft.com/office/powerpoint/2010/main" val="2612125221"/>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918882" y="693771"/>
            <a:ext cx="6598023" cy="2049429"/>
          </a:xfrm>
        </p:spPr>
        <p:txBody>
          <a:bodyPr>
            <a:normAutofit/>
          </a:bodyPr>
          <a:lstStyle/>
          <a:p>
            <a:pPr marL="0" indent="0">
              <a:buNone/>
            </a:pPr>
            <a:r>
              <a:rPr lang="az-Latn-AZ" sz="2400" b="1" dirty="0"/>
              <a:t>Greenland.</a:t>
            </a:r>
            <a:r>
              <a:rPr lang="az-Latn-AZ" sz="2400" dirty="0"/>
              <a:t>Burada yaşayan insanların «kunik» adını verdikləri salamlaşma forması vardır.Bu cür görüşən insanlar burunlarını və üst dodaqlarını qarşısındakının alnına və ya yanağına qoyur.Bunu Eskimo öpüşü də adlandırırlar.</a:t>
            </a:r>
          </a:p>
          <a:p>
            <a:pPr marL="0" indent="0">
              <a:buNone/>
            </a:pPr>
            <a:endParaRPr lang="az-Latn-AZ" sz="2400" dirty="0"/>
          </a:p>
          <a:p>
            <a:pPr marL="0" indent="0">
              <a:buNone/>
            </a:pPr>
            <a:endParaRPr lang="az-Latn-AZ" sz="2400" dirty="0"/>
          </a:p>
          <a:p>
            <a:pPr marL="0" indent="0">
              <a:buNone/>
            </a:pPr>
            <a:endParaRPr lang="az-Latn-AZ" sz="2400" dirty="0"/>
          </a:p>
        </p:txBody>
      </p:sp>
      <p:sp>
        <p:nvSpPr>
          <p:cNvPr id="7" name="Content Placeholder 6"/>
          <p:cNvSpPr>
            <a:spLocks noGrp="1"/>
          </p:cNvSpPr>
          <p:nvPr>
            <p:ph sz="half" idx="2"/>
          </p:nvPr>
        </p:nvSpPr>
        <p:spPr>
          <a:xfrm>
            <a:off x="5056094" y="4087700"/>
            <a:ext cx="6499411" cy="2170534"/>
          </a:xfrm>
        </p:spPr>
        <p:txBody>
          <a:bodyPr>
            <a:normAutofit/>
          </a:bodyPr>
          <a:lstStyle/>
          <a:p>
            <a:pPr marL="0" indent="0">
              <a:buNone/>
            </a:pPr>
            <a:r>
              <a:rPr lang="az-Latn-AZ" b="1" dirty="0"/>
              <a:t>Yeni Zelandiya.</a:t>
            </a:r>
            <a:r>
              <a:rPr lang="az-Latn-AZ" dirty="0"/>
              <a:t>Buranın yerlisi Maorililər aid «Hongi» adını verdikləri nəzakət göstəricisi ilə-burnunu və alnını qarşısındakına eyni ilə yerləşdirərək salamlaşırlar.</a:t>
            </a:r>
            <a:endParaRPr lang="en-US" dirty="0"/>
          </a:p>
          <a:p>
            <a:endParaRPr lang="en-US" dirty="0"/>
          </a:p>
        </p:txBody>
      </p:sp>
      <p:pic>
        <p:nvPicPr>
          <p:cNvPr id="4" name="Picture 3"/>
          <p:cNvPicPr>
            <a:picLocks noChangeAspect="1"/>
          </p:cNvPicPr>
          <p:nvPr/>
        </p:nvPicPr>
        <p:blipFill rotWithShape="1">
          <a:blip r:embed="rId2"/>
          <a:srcRect b="7561"/>
          <a:stretch/>
        </p:blipFill>
        <p:spPr>
          <a:xfrm>
            <a:off x="8558371" y="309379"/>
            <a:ext cx="2858182" cy="2818212"/>
          </a:xfrm>
          <a:prstGeom prst="rect">
            <a:avLst/>
          </a:prstGeom>
        </p:spPr>
      </p:pic>
      <p:pic>
        <p:nvPicPr>
          <p:cNvPr id="5" name="Picture 4"/>
          <p:cNvPicPr>
            <a:picLocks noChangeAspect="1"/>
          </p:cNvPicPr>
          <p:nvPr/>
        </p:nvPicPr>
        <p:blipFill>
          <a:blip r:embed="rId3"/>
          <a:stretch>
            <a:fillRect/>
          </a:stretch>
        </p:blipFill>
        <p:spPr>
          <a:xfrm>
            <a:off x="977482" y="3436873"/>
            <a:ext cx="3761815" cy="2821361"/>
          </a:xfrm>
          <a:prstGeom prst="rect">
            <a:avLst/>
          </a:prstGeom>
        </p:spPr>
      </p:pic>
    </p:spTree>
    <p:extLst>
      <p:ext uri="{BB962C8B-B14F-4D97-AF65-F5344CB8AC3E}">
        <p14:creationId xmlns:p14="http://schemas.microsoft.com/office/powerpoint/2010/main" val="33291440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703385"/>
            <a:ext cx="6533271" cy="5473578"/>
          </a:xfrm>
        </p:spPr>
        <p:txBody>
          <a:bodyPr>
            <a:normAutofit/>
          </a:bodyPr>
          <a:lstStyle/>
          <a:p>
            <a:pPr marL="0" indent="0">
              <a:buNone/>
            </a:pPr>
            <a:r>
              <a:rPr lang="az-Latn-AZ" b="1" dirty="0"/>
              <a:t>Zambiya.</a:t>
            </a:r>
            <a:r>
              <a:rPr lang="az-Latn-AZ" dirty="0"/>
              <a:t>Şimali və qərbi Zambiyada baş barmağın yavaş şəkildə sıxılması dostca bir salamlaşma hesab olunur.</a:t>
            </a:r>
          </a:p>
          <a:p>
            <a:pPr marL="0" indent="0">
              <a:buNone/>
            </a:pPr>
            <a:endParaRPr lang="az-Latn-AZ" dirty="0"/>
          </a:p>
          <a:p>
            <a:pPr marL="0" indent="0">
              <a:buNone/>
            </a:pPr>
            <a:endParaRPr lang="az-Latn-AZ" dirty="0"/>
          </a:p>
          <a:p>
            <a:pPr marL="0" indent="0">
              <a:buNone/>
            </a:pPr>
            <a:endParaRPr lang="az-Latn-AZ" dirty="0"/>
          </a:p>
          <a:p>
            <a:pPr marL="0" indent="0">
              <a:buNone/>
            </a:pPr>
            <a:endParaRPr lang="az-Latn-AZ" dirty="0"/>
          </a:p>
          <a:p>
            <a:pPr marL="0" indent="0">
              <a:buNone/>
            </a:pPr>
            <a:r>
              <a:rPr lang="az-Latn-AZ" b="1" dirty="0"/>
              <a:t>Malaziya.</a:t>
            </a:r>
            <a:r>
              <a:rPr lang="az-Latn-AZ" dirty="0"/>
              <a:t>Bu görüşmə forması </a:t>
            </a:r>
            <a:r>
              <a:rPr lang="az-Latn-AZ" i="1" dirty="0"/>
              <a:t>«Salame» </a:t>
            </a:r>
            <a:r>
              <a:rPr lang="az-Latn-AZ" dirty="0"/>
              <a:t>adlandırırlar.Bu zaman iki əllə digərinin əllərinə yavaşca toxunub sonra əllərini ürəyinin üzərində birləşdirirlər.</a:t>
            </a:r>
            <a:endParaRPr lang="en-US" b="1" dirty="0"/>
          </a:p>
        </p:txBody>
      </p:sp>
      <p:pic>
        <p:nvPicPr>
          <p:cNvPr id="4" name="Picture 3"/>
          <p:cNvPicPr>
            <a:picLocks noChangeAspect="1"/>
          </p:cNvPicPr>
          <p:nvPr/>
        </p:nvPicPr>
        <p:blipFill>
          <a:blip r:embed="rId2"/>
          <a:stretch>
            <a:fillRect/>
          </a:stretch>
        </p:blipFill>
        <p:spPr>
          <a:xfrm>
            <a:off x="7371471" y="525072"/>
            <a:ext cx="4421600" cy="2890481"/>
          </a:xfrm>
          <a:prstGeom prst="rect">
            <a:avLst/>
          </a:prstGeom>
        </p:spPr>
      </p:pic>
      <p:pic>
        <p:nvPicPr>
          <p:cNvPr id="5" name="Picture 4"/>
          <p:cNvPicPr>
            <a:picLocks noChangeAspect="1"/>
          </p:cNvPicPr>
          <p:nvPr/>
        </p:nvPicPr>
        <p:blipFill rotWithShape="1">
          <a:blip r:embed="rId3"/>
          <a:srcRect b="15284"/>
          <a:stretch/>
        </p:blipFill>
        <p:spPr>
          <a:xfrm>
            <a:off x="7785847" y="3732680"/>
            <a:ext cx="3308538" cy="2826009"/>
          </a:xfrm>
          <a:prstGeom prst="rect">
            <a:avLst/>
          </a:prstGeom>
        </p:spPr>
      </p:pic>
    </p:spTree>
    <p:extLst>
      <p:ext uri="{BB962C8B-B14F-4D97-AF65-F5344CB8AC3E}">
        <p14:creationId xmlns:p14="http://schemas.microsoft.com/office/powerpoint/2010/main" val="114820294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83096"/>
            <a:ext cx="6331226" cy="5593867"/>
          </a:xfrm>
        </p:spPr>
        <p:txBody>
          <a:bodyPr/>
          <a:lstStyle/>
          <a:p>
            <a:pPr marL="0" indent="0">
              <a:buNone/>
            </a:pPr>
            <a:r>
              <a:rPr lang="az-Latn-AZ" b="1" dirty="0"/>
              <a:t>Kanouri qəbiləsi.</a:t>
            </a:r>
            <a:r>
              <a:rPr lang="az-Latn-AZ" dirty="0"/>
              <a:t>Nigeriyada yerləşən Kanouri qəbiləsində insanlar bir-birilərini yumruqlarını başlarının üzərində sallayaraq və </a:t>
            </a:r>
            <a:r>
              <a:rPr lang="en-US" dirty="0"/>
              <a:t>"</a:t>
            </a:r>
            <a:r>
              <a:rPr lang="en-US" dirty="0" err="1"/>
              <a:t>Wooshay</a:t>
            </a:r>
            <a:r>
              <a:rPr lang="en-US" dirty="0"/>
              <a:t>!" </a:t>
            </a:r>
            <a:r>
              <a:rPr lang="az-Latn-AZ" dirty="0"/>
              <a:t> deyərək salamlayırlar.</a:t>
            </a:r>
          </a:p>
          <a:p>
            <a:pPr marL="0" indent="0">
              <a:buNone/>
            </a:pPr>
            <a:endParaRPr lang="az-Latn-AZ" dirty="0"/>
          </a:p>
          <a:p>
            <a:pPr marL="0" indent="0">
              <a:buNone/>
            </a:pPr>
            <a:r>
              <a:rPr lang="az-Latn-AZ" b="1" dirty="0"/>
              <a:t>Afrika.</a:t>
            </a:r>
            <a:r>
              <a:rPr lang="az-Latn-AZ" dirty="0"/>
              <a:t>Afrikanın bəzi tayfalarında insanlar üzbəüz gəldikləri adama tüpürürlər,bu onlarda hörmət gəstəricisi sayılır.</a:t>
            </a:r>
          </a:p>
          <a:p>
            <a:pPr marL="0" indent="0">
              <a:buNone/>
            </a:pPr>
            <a:r>
              <a:rPr lang="az-Latn-AZ" dirty="0"/>
              <a:t>Burada yaşayan zuluslar </a:t>
            </a:r>
            <a:r>
              <a:rPr lang="en-US" dirty="0"/>
              <a:t>“</a:t>
            </a:r>
            <a:r>
              <a:rPr lang="en-US" dirty="0" err="1"/>
              <a:t>Mən</a:t>
            </a:r>
            <a:r>
              <a:rPr lang="en-US" dirty="0"/>
              <a:t> </a:t>
            </a:r>
            <a:r>
              <a:rPr lang="en-US" dirty="0" err="1"/>
              <a:t>səni</a:t>
            </a:r>
            <a:r>
              <a:rPr lang="en-US" dirty="0"/>
              <a:t> </a:t>
            </a:r>
            <a:r>
              <a:rPr lang="en-US" dirty="0" err="1"/>
              <a:t>görürəm</a:t>
            </a:r>
            <a:r>
              <a:rPr lang="en-US" dirty="0"/>
              <a:t>” </a:t>
            </a:r>
            <a:r>
              <a:rPr lang="en-US" dirty="0" err="1"/>
              <a:t>sözlərini</a:t>
            </a:r>
            <a:r>
              <a:rPr lang="en-US" dirty="0"/>
              <a:t> </a:t>
            </a:r>
            <a:r>
              <a:rPr lang="en-US" dirty="0" err="1"/>
              <a:t>qışqıraraq</a:t>
            </a:r>
            <a:r>
              <a:rPr lang="en-US" dirty="0"/>
              <a:t> </a:t>
            </a:r>
            <a:r>
              <a:rPr lang="en-US" dirty="0" err="1"/>
              <a:t>bir-birlərini</a:t>
            </a:r>
            <a:r>
              <a:rPr lang="en-US" dirty="0"/>
              <a:t> </a:t>
            </a:r>
            <a:r>
              <a:rPr lang="en-US" dirty="0" err="1"/>
              <a:t>salamlayırlar</a:t>
            </a:r>
            <a:r>
              <a:rPr lang="en-US" dirty="0"/>
              <a:t>. </a:t>
            </a:r>
            <a:r>
              <a:rPr lang="en-US" dirty="0" err="1"/>
              <a:t>Cənubi</a:t>
            </a:r>
            <a:r>
              <a:rPr lang="en-US" dirty="0"/>
              <a:t> </a:t>
            </a:r>
            <a:r>
              <a:rPr lang="en-US" dirty="0" err="1"/>
              <a:t>Afrikada</a:t>
            </a:r>
            <a:r>
              <a:rPr lang="en-US" dirty="0"/>
              <a:t> </a:t>
            </a:r>
            <a:r>
              <a:rPr lang="en-US" dirty="0" err="1"/>
              <a:t>yaşayan</a:t>
            </a:r>
            <a:r>
              <a:rPr lang="en-US" dirty="0"/>
              <a:t> </a:t>
            </a:r>
            <a:r>
              <a:rPr lang="en-US" dirty="0" err="1"/>
              <a:t>tayfalar</a:t>
            </a:r>
            <a:r>
              <a:rPr lang="en-US" dirty="0"/>
              <a:t> </a:t>
            </a:r>
            <a:r>
              <a:rPr lang="en-US" dirty="0" err="1"/>
              <a:t>isə</a:t>
            </a:r>
            <a:r>
              <a:rPr lang="en-US" dirty="0"/>
              <a:t> </a:t>
            </a:r>
            <a:r>
              <a:rPr lang="en-US" dirty="0" err="1"/>
              <a:t>görüşəndə</a:t>
            </a:r>
            <a:r>
              <a:rPr lang="en-US" dirty="0"/>
              <a:t> </a:t>
            </a:r>
            <a:r>
              <a:rPr lang="en-US" dirty="0" err="1"/>
              <a:t>əl</a:t>
            </a:r>
            <a:r>
              <a:rPr lang="en-US" dirty="0"/>
              <a:t> </a:t>
            </a:r>
            <a:r>
              <a:rPr lang="en-US" dirty="0" err="1"/>
              <a:t>çalırlar</a:t>
            </a:r>
            <a:r>
              <a:rPr lang="en-US" dirty="0"/>
              <a:t>.</a:t>
            </a:r>
          </a:p>
        </p:txBody>
      </p:sp>
      <p:pic>
        <p:nvPicPr>
          <p:cNvPr id="4" name="Picture 3"/>
          <p:cNvPicPr>
            <a:picLocks noChangeAspect="1"/>
          </p:cNvPicPr>
          <p:nvPr/>
        </p:nvPicPr>
        <p:blipFill rotWithShape="1">
          <a:blip r:embed="rId2"/>
          <a:srcRect t="12062"/>
          <a:stretch/>
        </p:blipFill>
        <p:spPr>
          <a:xfrm>
            <a:off x="7169426" y="340995"/>
            <a:ext cx="4351688" cy="2751830"/>
          </a:xfrm>
          <a:prstGeom prst="rect">
            <a:avLst/>
          </a:prstGeom>
        </p:spPr>
      </p:pic>
      <p:pic>
        <p:nvPicPr>
          <p:cNvPr id="5" name="Picture 4"/>
          <p:cNvPicPr>
            <a:picLocks noChangeAspect="1"/>
          </p:cNvPicPr>
          <p:nvPr/>
        </p:nvPicPr>
        <p:blipFill>
          <a:blip r:embed="rId3"/>
          <a:stretch>
            <a:fillRect/>
          </a:stretch>
        </p:blipFill>
        <p:spPr>
          <a:xfrm>
            <a:off x="7169426" y="3523690"/>
            <a:ext cx="4351688" cy="2796427"/>
          </a:xfrm>
          <a:prstGeom prst="rect">
            <a:avLst/>
          </a:prstGeom>
        </p:spPr>
      </p:pic>
    </p:spTree>
    <p:extLst>
      <p:ext uri="{BB962C8B-B14F-4D97-AF65-F5344CB8AC3E}">
        <p14:creationId xmlns:p14="http://schemas.microsoft.com/office/powerpoint/2010/main" val="521177179"/>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1B839EC5-38C5-D54B-80FA-6CCC68FBFAFF}"/>
              </a:ext>
            </a:extLst>
          </p:cNvPr>
          <p:cNvSpPr>
            <a:spLocks noGrp="1"/>
          </p:cNvSpPr>
          <p:nvPr>
            <p:ph idx="1"/>
          </p:nvPr>
        </p:nvSpPr>
        <p:spPr>
          <a:xfrm>
            <a:off x="671203" y="933207"/>
            <a:ext cx="6291572" cy="5388080"/>
          </a:xfrm>
        </p:spPr>
        <p:txBody>
          <a:bodyPr>
            <a:normAutofit/>
          </a:bodyPr>
          <a:lstStyle/>
          <a:p>
            <a:pPr marL="0" indent="0">
              <a:buNone/>
            </a:pPr>
            <a:r>
              <a:rPr lang="az-Latn-AZ" dirty="0"/>
              <a:t>   </a:t>
            </a:r>
            <a:r>
              <a:rPr lang="az-Latn-AZ" sz="2400" dirty="0"/>
              <a:t>Yanlış istifadə edildikdə digər insanlarda xoş olmayan təəssüratlar yaradır.Onlardan diqqət-lə,düzgün istifadə etməli və səmimi olmaq ,kənardan süni görünməməyə çalışılmalıdır.İn-sanların əl hərəkətlərindən necə biri olduğunu,sizi dinləyib-dinləmədiyini anlamaq mümkündür.Mütəxəssislər jestlərlə bağlı belə tövsiyələr veriblər:</a:t>
            </a:r>
          </a:p>
          <a:p>
            <a:pPr marL="0" indent="0">
              <a:buNone/>
            </a:pPr>
            <a:r>
              <a:rPr lang="az-Latn-AZ" sz="2400" dirty="0"/>
              <a:t>   «Açıq əllər» səmimilik işarəsidir.Bəzən qarşınızdakı insan bir ya iki əli açıq şəkildə sizinlə söhbət edir.Bu onun sizə qarşı səmimi,dürüst olmağının ifadəsidir.Lakin bu hərəkət şüurlu şəkildə edildikdə kənardan süni və gülünc görünür.</a:t>
            </a:r>
          </a:p>
          <a:p>
            <a:pPr marL="0" indent="0">
              <a:buNone/>
            </a:pPr>
            <a:endParaRPr lang="az-Latn-AZ" sz="2400" dirty="0"/>
          </a:p>
        </p:txBody>
      </p:sp>
      <p:pic>
        <p:nvPicPr>
          <p:cNvPr id="3" name="Picture 2"/>
          <p:cNvPicPr>
            <a:picLocks noChangeAspect="1"/>
          </p:cNvPicPr>
          <p:nvPr/>
        </p:nvPicPr>
        <p:blipFill rotWithShape="1">
          <a:blip r:embed="rId2"/>
          <a:srcRect b="10600"/>
          <a:stretch/>
        </p:blipFill>
        <p:spPr>
          <a:xfrm>
            <a:off x="6763993" y="1464778"/>
            <a:ext cx="5229225" cy="3756577"/>
          </a:xfrm>
          <a:prstGeom prst="rect">
            <a:avLst/>
          </a:prstGeom>
        </p:spPr>
      </p:pic>
      <p:sp>
        <p:nvSpPr>
          <p:cNvPr id="4" name="Rounded Rectangle 3"/>
          <p:cNvSpPr/>
          <p:nvPr/>
        </p:nvSpPr>
        <p:spPr>
          <a:xfrm>
            <a:off x="6763993" y="5009320"/>
            <a:ext cx="834887" cy="212035"/>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294376471"/>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06895" y="487155"/>
            <a:ext cx="5181600" cy="3196949"/>
          </a:xfrm>
        </p:spPr>
        <p:txBody>
          <a:bodyPr>
            <a:normAutofit/>
          </a:bodyPr>
          <a:lstStyle/>
          <a:p>
            <a:pPr marL="0" indent="0">
              <a:buNone/>
            </a:pPr>
            <a:r>
              <a:rPr lang="az-Latn-AZ" sz="2400" dirty="0"/>
              <a:t>Bəzən tədbirlərdə,görüşlərdə danışıq zamanı insanlar diqqətlə dinləmir.Lakin müşahidə zamanı qarşınızdakı insanın sizi başı yana şəkildə izlədiyini görə bilərsiz.Bu onun sizi çox dəqiq dinlədiyi anlamına gəlir.Çünki insan söhbəti diqqətlə dinləyən zaman qeyri-ixtiyari olaraq başı yana əyilir.</a:t>
            </a:r>
          </a:p>
          <a:p>
            <a:pPr marL="0" indent="0">
              <a:buNone/>
            </a:pPr>
            <a:r>
              <a:rPr lang="en-US" sz="2400" dirty="0"/>
              <a:t> </a:t>
            </a:r>
          </a:p>
        </p:txBody>
      </p:sp>
      <p:sp>
        <p:nvSpPr>
          <p:cNvPr id="5" name="Content Placeholder 4"/>
          <p:cNvSpPr>
            <a:spLocks noGrp="1"/>
          </p:cNvSpPr>
          <p:nvPr>
            <p:ph sz="half" idx="2"/>
          </p:nvPr>
        </p:nvSpPr>
        <p:spPr>
          <a:xfrm>
            <a:off x="6662530" y="3786945"/>
            <a:ext cx="5181600" cy="2918653"/>
          </a:xfrm>
        </p:spPr>
        <p:txBody>
          <a:bodyPr>
            <a:normAutofit/>
          </a:bodyPr>
          <a:lstStyle/>
          <a:p>
            <a:pPr marL="0" indent="0">
              <a:buNone/>
            </a:pPr>
            <a:r>
              <a:rPr lang="en-US" sz="2400"/>
              <a:t>Sakit ol</a:t>
            </a:r>
            <a:r>
              <a:rPr lang="az-Latn-AZ" sz="2400"/>
              <a:t>maq</a:t>
            </a:r>
            <a:r>
              <a:rPr lang="en-US" sz="2400"/>
              <a:t>, tələskən davranm</a:t>
            </a:r>
            <a:r>
              <a:rPr lang="az-Latn-AZ" sz="2400"/>
              <a:t>amaq lazımdır.İnsanın s</a:t>
            </a:r>
            <a:r>
              <a:rPr lang="en-US" sz="2400"/>
              <a:t>ürətin çox şeyi izah edər.</a:t>
            </a:r>
            <a:r>
              <a:rPr lang="az-Latn-AZ" sz="2400"/>
              <a:t>Məsələn, b</a:t>
            </a:r>
            <a:r>
              <a:rPr lang="en-US" sz="2400"/>
              <a:t>irisi sizə səslən</a:t>
            </a:r>
            <a:r>
              <a:rPr lang="az-Latn-AZ" sz="2400"/>
              <a:t>ən zaman</a:t>
            </a:r>
            <a:r>
              <a:rPr lang="en-US" sz="2400"/>
              <a:t>,boynunuzu sürətlə yana çevirmək yerinə yavaş və sakit bir şəkildə yönəlsəniz,daha özündən əmin bir duruş sərgiləyərsiniz.</a:t>
            </a:r>
            <a:br>
              <a:rPr lang="en-US" sz="2400"/>
            </a:br>
            <a:endParaRPr lang="en-US" sz="2400" dirty="0"/>
          </a:p>
        </p:txBody>
      </p:sp>
      <p:pic>
        <p:nvPicPr>
          <p:cNvPr id="6" name="Picture 5"/>
          <p:cNvPicPr>
            <a:picLocks noChangeAspect="1"/>
          </p:cNvPicPr>
          <p:nvPr/>
        </p:nvPicPr>
        <p:blipFill>
          <a:blip r:embed="rId2"/>
          <a:stretch>
            <a:fillRect/>
          </a:stretch>
        </p:blipFill>
        <p:spPr>
          <a:xfrm>
            <a:off x="5899083" y="487155"/>
            <a:ext cx="5436124" cy="2895327"/>
          </a:xfrm>
          <a:prstGeom prst="rect">
            <a:avLst/>
          </a:prstGeom>
          <a:ln>
            <a:noFill/>
          </a:ln>
          <a:effectLst>
            <a:outerShdw blurRad="44450" dist="27940" dir="5400000" algn="ctr">
              <a:srgbClr val="000000">
                <a:alpha val="32000"/>
              </a:srgbClr>
            </a:outerShdw>
          </a:effectLst>
          <a:scene3d>
            <a:camera prst="perspectiveLeft"/>
            <a:lightRig rig="balanced" dir="t">
              <a:rot lat="0" lon="0" rev="8700000"/>
            </a:lightRig>
          </a:scene3d>
          <a:sp3d>
            <a:bevelT w="190500" h="38100"/>
          </a:sp3d>
        </p:spPr>
      </p:pic>
      <p:pic>
        <p:nvPicPr>
          <p:cNvPr id="11" name="Picture 10"/>
          <p:cNvPicPr>
            <a:picLocks noChangeAspect="1"/>
          </p:cNvPicPr>
          <p:nvPr/>
        </p:nvPicPr>
        <p:blipFill>
          <a:blip r:embed="rId3"/>
          <a:stretch>
            <a:fillRect/>
          </a:stretch>
        </p:blipFill>
        <p:spPr>
          <a:xfrm>
            <a:off x="623525" y="3382482"/>
            <a:ext cx="5064970" cy="2965310"/>
          </a:xfrm>
          <a:prstGeom prst="rect">
            <a:avLst/>
          </a:prstGeom>
          <a:scene3d>
            <a:camera prst="perspectiveRight"/>
            <a:lightRig rig="threePt" dir="t"/>
          </a:scene3d>
        </p:spPr>
      </p:pic>
    </p:spTree>
    <p:extLst>
      <p:ext uri="{BB962C8B-B14F-4D97-AF65-F5344CB8AC3E}">
        <p14:creationId xmlns:p14="http://schemas.microsoft.com/office/powerpoint/2010/main" val="205813576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6200049" y="1340722"/>
            <a:ext cx="5157787" cy="2610678"/>
          </a:xfrm>
        </p:spPr>
        <p:txBody>
          <a:bodyPr>
            <a:normAutofit/>
          </a:bodyPr>
          <a:lstStyle/>
          <a:p>
            <a:pPr>
              <a:buFont typeface="Wingdings" panose="05000000000000000000" pitchFamily="2" charset="2"/>
              <a:buChar char="Ø"/>
            </a:pPr>
            <a:r>
              <a:rPr lang="az-Latn-AZ" sz="2400" dirty="0"/>
              <a:t>Birinci qrup-işarə jestləridir.Amma bu növ jestlər bəzi ölkələrdə bir-birindən fərqli məna ifadə edə bilir.</a:t>
            </a:r>
            <a:r>
              <a:rPr lang="en-US" sz="2400" dirty="0"/>
              <a:t> </a:t>
            </a:r>
            <a:r>
              <a:rPr lang="en-US" sz="2400" dirty="0" err="1"/>
              <a:t>Bizim</a:t>
            </a:r>
            <a:r>
              <a:rPr lang="en-US" sz="2400" dirty="0"/>
              <a:t> </a:t>
            </a:r>
            <a:r>
              <a:rPr lang="en-US" sz="2400" dirty="0" err="1"/>
              <a:t>tez-tez</a:t>
            </a:r>
            <a:r>
              <a:rPr lang="en-US" sz="2400" dirty="0"/>
              <a:t> </a:t>
            </a:r>
            <a:r>
              <a:rPr lang="en-US" sz="2400" dirty="0" err="1"/>
              <a:t>istifadə</a:t>
            </a:r>
            <a:r>
              <a:rPr lang="en-US" sz="2400" dirty="0"/>
              <a:t> </a:t>
            </a:r>
            <a:r>
              <a:rPr lang="en-US" sz="2400" dirty="0" err="1"/>
              <a:t>etdiyimiz</a:t>
            </a:r>
            <a:r>
              <a:rPr lang="en-US" sz="2400" dirty="0"/>
              <a:t> "</a:t>
            </a:r>
            <a:r>
              <a:rPr lang="en-US" sz="2400" dirty="0" err="1"/>
              <a:t>Əlvida</a:t>
            </a:r>
            <a:r>
              <a:rPr lang="en-US" sz="2400" dirty="0"/>
              <a:t>" </a:t>
            </a:r>
            <a:r>
              <a:rPr lang="en-US" sz="2400" dirty="0" err="1"/>
              <a:t>jesti</a:t>
            </a:r>
            <a:r>
              <a:rPr lang="en-US" sz="2400" dirty="0"/>
              <a:t> </a:t>
            </a:r>
            <a:r>
              <a:rPr lang="en-US" sz="2400" dirty="0" err="1"/>
              <a:t>Yunanıstanda</a:t>
            </a:r>
            <a:r>
              <a:rPr lang="en-US" sz="2400" dirty="0"/>
              <a:t> "</a:t>
            </a:r>
            <a:r>
              <a:rPr lang="en-US" sz="2400" dirty="0" err="1"/>
              <a:t>Rədd</a:t>
            </a:r>
            <a:r>
              <a:rPr lang="en-US" sz="2400" dirty="0"/>
              <a:t> </a:t>
            </a:r>
            <a:r>
              <a:rPr lang="en-US" sz="2400" dirty="0" err="1"/>
              <a:t>ol</a:t>
            </a:r>
            <a:r>
              <a:rPr lang="en-US" sz="2400" dirty="0"/>
              <a:t> </a:t>
            </a:r>
            <a:r>
              <a:rPr lang="en-US" sz="2400" dirty="0" err="1"/>
              <a:t>buradan</a:t>
            </a:r>
            <a:r>
              <a:rPr lang="en-US" sz="2400" dirty="0"/>
              <a:t>" </a:t>
            </a:r>
            <a:r>
              <a:rPr lang="en-US" sz="2400" dirty="0" err="1"/>
              <a:t>kimi</a:t>
            </a:r>
            <a:r>
              <a:rPr lang="en-US" sz="2400" dirty="0"/>
              <a:t> </a:t>
            </a:r>
            <a:r>
              <a:rPr lang="en-US" sz="2400" dirty="0" err="1"/>
              <a:t>başa</a:t>
            </a:r>
            <a:r>
              <a:rPr lang="en-US" sz="2400" dirty="0"/>
              <a:t> </a:t>
            </a:r>
            <a:r>
              <a:rPr lang="en-US" sz="2400" dirty="0" err="1"/>
              <a:t>düşülür</a:t>
            </a:r>
            <a:r>
              <a:rPr lang="en-US" sz="2400" dirty="0"/>
              <a:t>.</a:t>
            </a:r>
            <a:br>
              <a:rPr lang="az-Latn-AZ" sz="2400" dirty="0"/>
            </a:br>
            <a:endParaRPr lang="en-US" sz="2400" dirty="0"/>
          </a:p>
        </p:txBody>
      </p:sp>
      <p:sp>
        <p:nvSpPr>
          <p:cNvPr id="6" name="Content Placeholder 5"/>
          <p:cNvSpPr>
            <a:spLocks noGrp="1"/>
          </p:cNvSpPr>
          <p:nvPr>
            <p:ph sz="quarter" idx="4"/>
          </p:nvPr>
        </p:nvSpPr>
        <p:spPr>
          <a:xfrm>
            <a:off x="6200049" y="3409077"/>
            <a:ext cx="5183188" cy="3214081"/>
          </a:xfrm>
        </p:spPr>
        <p:txBody>
          <a:bodyPr>
            <a:normAutofit/>
          </a:bodyPr>
          <a:lstStyle/>
          <a:p>
            <a:pPr>
              <a:buFont typeface="Wingdings" panose="05000000000000000000" pitchFamily="2" charset="2"/>
              <a:buChar char="Ø"/>
            </a:pPr>
            <a:r>
              <a:rPr lang="az-Latn-AZ" sz="2400" dirty="0"/>
              <a:t>İkinci qrup jestlər-ilüstrator jestlərdir.Bu jestlər vasitəsilə insanlar fikrini daha emosional və geniş formada çatdıra bilir.Toplantılarda,mitinqlərdə bu növ jestlərdən istifadə edilir.</a:t>
            </a:r>
            <a:br>
              <a:rPr lang="az-Latn-AZ" sz="2400" dirty="0"/>
            </a:br>
            <a:endParaRPr lang="en-US" sz="2400" dirty="0"/>
          </a:p>
        </p:txBody>
      </p:sp>
      <p:pic>
        <p:nvPicPr>
          <p:cNvPr id="3" name="Picture 2"/>
          <p:cNvPicPr>
            <a:picLocks noChangeAspect="1"/>
          </p:cNvPicPr>
          <p:nvPr/>
        </p:nvPicPr>
        <p:blipFill>
          <a:blip r:embed="rId2"/>
          <a:stretch>
            <a:fillRect/>
          </a:stretch>
        </p:blipFill>
        <p:spPr>
          <a:xfrm>
            <a:off x="880509" y="1538114"/>
            <a:ext cx="4797286" cy="3741926"/>
          </a:xfrm>
          <a:prstGeom prst="rect">
            <a:avLst/>
          </a:prstGeom>
        </p:spPr>
      </p:pic>
      <p:sp>
        <p:nvSpPr>
          <p:cNvPr id="2" name="Rectangle 1"/>
          <p:cNvSpPr/>
          <p:nvPr/>
        </p:nvSpPr>
        <p:spPr>
          <a:xfrm>
            <a:off x="993913" y="816376"/>
            <a:ext cx="7991061" cy="523220"/>
          </a:xfrm>
          <a:prstGeom prst="rect">
            <a:avLst/>
          </a:prstGeom>
        </p:spPr>
        <p:txBody>
          <a:bodyPr wrap="square">
            <a:spAutoFit/>
          </a:bodyPr>
          <a:lstStyle/>
          <a:p>
            <a:r>
              <a:rPr lang="en-US" sz="2800" dirty="0" err="1">
                <a:solidFill>
                  <a:srgbClr val="222222"/>
                </a:solidFill>
                <a:latin typeface="Arial" panose="020B0604020202020204" pitchFamily="34" charset="0"/>
              </a:rPr>
              <a:t>Jestlər</a:t>
            </a:r>
            <a:r>
              <a:rPr lang="en-US" sz="2800" dirty="0">
                <a:solidFill>
                  <a:srgbClr val="222222"/>
                </a:solidFill>
                <a:latin typeface="Arial" panose="020B0604020202020204" pitchFamily="34" charset="0"/>
              </a:rPr>
              <a:t> </a:t>
            </a:r>
            <a:r>
              <a:rPr lang="en-US" sz="2800" dirty="0" err="1">
                <a:solidFill>
                  <a:srgbClr val="222222"/>
                </a:solidFill>
                <a:latin typeface="Arial" panose="020B0604020202020204" pitchFamily="34" charset="0"/>
              </a:rPr>
              <a:t>bir</a:t>
            </a:r>
            <a:r>
              <a:rPr lang="en-US" sz="2800" dirty="0">
                <a:solidFill>
                  <a:srgbClr val="222222"/>
                </a:solidFill>
                <a:latin typeface="Arial" panose="020B0604020202020204" pitchFamily="34" charset="0"/>
              </a:rPr>
              <a:t> </a:t>
            </a:r>
            <a:r>
              <a:rPr lang="en-US" sz="2800" dirty="0" err="1">
                <a:solidFill>
                  <a:srgbClr val="222222"/>
                </a:solidFill>
                <a:latin typeface="Arial" panose="020B0604020202020204" pitchFamily="34" charset="0"/>
              </a:rPr>
              <a:t>neçə</a:t>
            </a:r>
            <a:r>
              <a:rPr lang="en-US" sz="2800" dirty="0">
                <a:solidFill>
                  <a:srgbClr val="222222"/>
                </a:solidFill>
                <a:latin typeface="Arial" panose="020B0604020202020204" pitchFamily="34" charset="0"/>
              </a:rPr>
              <a:t> </a:t>
            </a:r>
            <a:r>
              <a:rPr lang="en-US" sz="2800" dirty="0" err="1">
                <a:solidFill>
                  <a:srgbClr val="222222"/>
                </a:solidFill>
                <a:latin typeface="Arial" panose="020B0604020202020204" pitchFamily="34" charset="0"/>
              </a:rPr>
              <a:t>qrupa</a:t>
            </a:r>
            <a:r>
              <a:rPr lang="en-US" sz="2800" dirty="0">
                <a:solidFill>
                  <a:srgbClr val="222222"/>
                </a:solidFill>
                <a:latin typeface="Arial" panose="020B0604020202020204" pitchFamily="34" charset="0"/>
              </a:rPr>
              <a:t> </a:t>
            </a:r>
            <a:r>
              <a:rPr lang="en-US" sz="2800" dirty="0" err="1">
                <a:solidFill>
                  <a:srgbClr val="222222"/>
                </a:solidFill>
                <a:latin typeface="Arial" panose="020B0604020202020204" pitchFamily="34" charset="0"/>
              </a:rPr>
              <a:t>bölünür</a:t>
            </a:r>
            <a:r>
              <a:rPr lang="az-Latn-AZ" sz="2800" dirty="0">
                <a:solidFill>
                  <a:srgbClr val="222222"/>
                </a:solidFill>
                <a:latin typeface="Arial" panose="020B0604020202020204" pitchFamily="34" charset="0"/>
              </a:rPr>
              <a:t>:</a:t>
            </a:r>
            <a:endParaRPr lang="en-US" sz="2800" dirty="0"/>
          </a:p>
        </p:txBody>
      </p:sp>
    </p:spTree>
    <p:extLst>
      <p:ext uri="{BB962C8B-B14F-4D97-AF65-F5344CB8AC3E}">
        <p14:creationId xmlns:p14="http://schemas.microsoft.com/office/powerpoint/2010/main" val="3067059660"/>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3"/>
                                        </p:tgtEl>
                                        <p:attrNameLst>
                                          <p:attrName>r</p:attrName>
                                        </p:attrNameLst>
                                      </p:cBhvr>
                                    </p:animRot>
                                    <p:animRot by="-240000">
                                      <p:cBhvr>
                                        <p:cTn id="7" dur="200" fill="hold">
                                          <p:stCondLst>
                                            <p:cond delay="200"/>
                                          </p:stCondLst>
                                        </p:cTn>
                                        <p:tgtEl>
                                          <p:spTgt spid="3"/>
                                        </p:tgtEl>
                                        <p:attrNameLst>
                                          <p:attrName>r</p:attrName>
                                        </p:attrNameLst>
                                      </p:cBhvr>
                                    </p:animRot>
                                    <p:animRot by="240000">
                                      <p:cBhvr>
                                        <p:cTn id="8" dur="200" fill="hold">
                                          <p:stCondLst>
                                            <p:cond delay="400"/>
                                          </p:stCondLst>
                                        </p:cTn>
                                        <p:tgtEl>
                                          <p:spTgt spid="3"/>
                                        </p:tgtEl>
                                        <p:attrNameLst>
                                          <p:attrName>r</p:attrName>
                                        </p:attrNameLst>
                                      </p:cBhvr>
                                    </p:animRot>
                                    <p:animRot by="-240000">
                                      <p:cBhvr>
                                        <p:cTn id="9" dur="200" fill="hold">
                                          <p:stCondLst>
                                            <p:cond delay="600"/>
                                          </p:stCondLst>
                                        </p:cTn>
                                        <p:tgtEl>
                                          <p:spTgt spid="3"/>
                                        </p:tgtEl>
                                        <p:attrNameLst>
                                          <p:attrName>r</p:attrName>
                                        </p:attrNameLst>
                                      </p:cBhvr>
                                    </p:animRot>
                                    <p:animRot by="120000">
                                      <p:cBhvr>
                                        <p:cTn id="10" dur="200" fill="hold">
                                          <p:stCondLst>
                                            <p:cond delay="800"/>
                                          </p:stCondLst>
                                        </p:cTn>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5" name="Content Placeholder 4"/>
          <p:cNvSpPr>
            <a:spLocks noGrp="1"/>
          </p:cNvSpPr>
          <p:nvPr>
            <p:ph idx="1"/>
          </p:nvPr>
        </p:nvSpPr>
        <p:spPr>
          <a:xfrm>
            <a:off x="838200" y="1046922"/>
            <a:ext cx="5814391" cy="5183050"/>
          </a:xfrm>
        </p:spPr>
        <p:txBody>
          <a:bodyPr>
            <a:normAutofit/>
          </a:bodyPr>
          <a:lstStyle/>
          <a:p>
            <a:pPr>
              <a:buFont typeface="Wingdings" panose="05000000000000000000" pitchFamily="2" charset="2"/>
              <a:buChar char="Ø"/>
            </a:pPr>
            <a:r>
              <a:rPr lang="az-Latn-AZ" sz="2400" dirty="0"/>
              <a:t> Üçüncü növ jestlər-tənzimçi,nizamlayıcı jestlərdir. Onlardan söhbətə başlayarkən və bitirərkən istifadə olunur.Bu jestlərə </a:t>
            </a:r>
            <a:r>
              <a:rPr lang="az-Latn-AZ" sz="2400" i="1" u="sng" dirty="0"/>
              <a:t>əl vermək</a:t>
            </a:r>
            <a:r>
              <a:rPr lang="az-Latn-AZ" sz="2400" i="1" dirty="0"/>
              <a:t> </a:t>
            </a:r>
            <a:r>
              <a:rPr lang="az-Latn-AZ" sz="2400" dirty="0"/>
              <a:t>aiddir.Görüşən zaman və </a:t>
            </a:r>
            <a:br>
              <a:rPr lang="az-Latn-AZ" sz="2400" dirty="0"/>
            </a:br>
            <a:r>
              <a:rPr lang="az-Latn-AZ" sz="2400" dirty="0"/>
              <a:t>danışığı bitirmək istəyini çatdıran zaman bu jestdən istifadə olunur.</a:t>
            </a:r>
          </a:p>
          <a:p>
            <a:pPr>
              <a:buFont typeface="Wingdings" panose="05000000000000000000" pitchFamily="2" charset="2"/>
              <a:buChar char="Ø"/>
            </a:pPr>
            <a:r>
              <a:rPr lang="az-Latn-AZ" sz="2400" dirty="0"/>
              <a:t>S</a:t>
            </a:r>
            <a:r>
              <a:rPr lang="en-US" sz="2400" dirty="0" err="1"/>
              <a:t>onuncu</a:t>
            </a:r>
            <a:r>
              <a:rPr lang="en-US" sz="2400" dirty="0"/>
              <a:t> </a:t>
            </a:r>
            <a:r>
              <a:rPr lang="en-US" sz="2400" dirty="0" err="1"/>
              <a:t>qrup</a:t>
            </a:r>
            <a:r>
              <a:rPr lang="en-US" sz="2400" dirty="0"/>
              <a:t> </a:t>
            </a:r>
            <a:r>
              <a:rPr lang="az-Latn-AZ" sz="2400" dirty="0"/>
              <a:t>-</a:t>
            </a:r>
            <a:r>
              <a:rPr lang="en-US" sz="2400" dirty="0"/>
              <a:t> adaptor (</a:t>
            </a:r>
            <a:r>
              <a:rPr lang="en-US" sz="2400" dirty="0" err="1"/>
              <a:t>ötürücü</a:t>
            </a:r>
            <a:r>
              <a:rPr lang="en-US" sz="2400" dirty="0"/>
              <a:t>) </a:t>
            </a:r>
            <a:r>
              <a:rPr lang="en-US" sz="2400" dirty="0" err="1"/>
              <a:t>jestlərdir</a:t>
            </a:r>
            <a:r>
              <a:rPr lang="en-US" sz="2400" dirty="0"/>
              <a:t>. </a:t>
            </a:r>
            <a:r>
              <a:rPr lang="en-US" sz="2400" dirty="0" err="1"/>
              <a:t>Adətən</a:t>
            </a:r>
            <a:r>
              <a:rPr lang="en-US" sz="2400" dirty="0"/>
              <a:t> </a:t>
            </a:r>
            <a:r>
              <a:rPr lang="en-US" sz="2400" dirty="0" err="1"/>
              <a:t>bu</a:t>
            </a:r>
            <a:r>
              <a:rPr lang="en-US" sz="2400" dirty="0"/>
              <a:t> </a:t>
            </a:r>
            <a:r>
              <a:rPr lang="en-US" sz="2400" dirty="0" err="1"/>
              <a:t>növ</a:t>
            </a:r>
            <a:r>
              <a:rPr lang="en-US" sz="2400" dirty="0"/>
              <a:t> </a:t>
            </a:r>
            <a:r>
              <a:rPr lang="en-US" sz="2400" dirty="0" err="1"/>
              <a:t>jestlər</a:t>
            </a:r>
            <a:r>
              <a:rPr lang="en-US" sz="2400" dirty="0"/>
              <a:t> </a:t>
            </a:r>
            <a:r>
              <a:rPr lang="az-Latn-AZ" sz="2400" dirty="0"/>
              <a:t>insana</a:t>
            </a:r>
            <a:r>
              <a:rPr lang="en-US" sz="2400" dirty="0"/>
              <a:t> hiss </a:t>
            </a:r>
            <a:r>
              <a:rPr lang="en-US" sz="2400" dirty="0" err="1"/>
              <a:t>və</a:t>
            </a:r>
            <a:r>
              <a:rPr lang="en-US" sz="2400" dirty="0"/>
              <a:t> </a:t>
            </a:r>
            <a:r>
              <a:rPr lang="en-US" sz="2400" dirty="0" err="1"/>
              <a:t>emosiyalarımızı</a:t>
            </a:r>
            <a:r>
              <a:rPr lang="en-US" sz="2400" dirty="0"/>
              <a:t> </a:t>
            </a:r>
            <a:r>
              <a:rPr lang="en-US" sz="2400" dirty="0" err="1"/>
              <a:t>ifadə</a:t>
            </a:r>
            <a:r>
              <a:rPr lang="en-US" sz="2400" dirty="0"/>
              <a:t> </a:t>
            </a:r>
            <a:r>
              <a:rPr lang="en-US" sz="2400" dirty="0" err="1"/>
              <a:t>etdikdə</a:t>
            </a:r>
            <a:r>
              <a:rPr lang="en-US" sz="2400" dirty="0"/>
              <a:t> </a:t>
            </a:r>
            <a:r>
              <a:rPr lang="en-US" sz="2400" dirty="0" err="1"/>
              <a:t>yardımcı</a:t>
            </a:r>
            <a:r>
              <a:rPr lang="en-US" sz="2400" dirty="0"/>
              <a:t> </a:t>
            </a:r>
            <a:r>
              <a:rPr lang="en-US" sz="2400" dirty="0" err="1"/>
              <a:t>olurlar</a:t>
            </a:r>
            <a:r>
              <a:rPr lang="en-US" sz="2400" dirty="0"/>
              <a:t>. </a:t>
            </a:r>
            <a:r>
              <a:rPr lang="en-US" sz="2400" dirty="0" err="1"/>
              <a:t>Onlar</a:t>
            </a:r>
            <a:r>
              <a:rPr lang="en-US" sz="2400" dirty="0"/>
              <a:t> </a:t>
            </a:r>
            <a:r>
              <a:rPr lang="en-US" sz="2400" dirty="0" err="1"/>
              <a:t>uşaqların</a:t>
            </a:r>
            <a:r>
              <a:rPr lang="en-US" sz="2400" dirty="0"/>
              <a:t> </a:t>
            </a:r>
            <a:r>
              <a:rPr lang="en-US" sz="2400" dirty="0" err="1"/>
              <a:t>qeyri-ixtiyari</a:t>
            </a:r>
            <a:r>
              <a:rPr lang="en-US" sz="2400" dirty="0"/>
              <a:t> </a:t>
            </a:r>
            <a:r>
              <a:rPr lang="en-US" sz="2400" dirty="0" err="1"/>
              <a:t>etdiyi</a:t>
            </a:r>
            <a:r>
              <a:rPr lang="en-US" sz="2400" dirty="0"/>
              <a:t> </a:t>
            </a:r>
            <a:r>
              <a:rPr lang="en-US" sz="2400" dirty="0" err="1"/>
              <a:t>reaksiyalara</a:t>
            </a:r>
            <a:r>
              <a:rPr lang="en-US" sz="2400" dirty="0"/>
              <a:t> </a:t>
            </a:r>
            <a:r>
              <a:rPr lang="en-US" sz="2400" dirty="0" err="1"/>
              <a:t>oxşayır</a:t>
            </a:r>
            <a:r>
              <a:rPr lang="en-US" sz="2400" dirty="0"/>
              <a:t>. Stress, </a:t>
            </a:r>
            <a:r>
              <a:rPr lang="en-US" sz="2400" dirty="0" err="1"/>
              <a:t>həyəcan</a:t>
            </a:r>
            <a:r>
              <a:rPr lang="en-US" sz="2400" dirty="0"/>
              <a:t> </a:t>
            </a:r>
            <a:r>
              <a:rPr lang="en-US" sz="2400" dirty="0" err="1"/>
              <a:t>əlamətlərində</a:t>
            </a:r>
            <a:r>
              <a:rPr lang="en-US" sz="2400" dirty="0"/>
              <a:t> </a:t>
            </a:r>
            <a:r>
              <a:rPr lang="en-US" sz="2400" dirty="0" err="1"/>
              <a:t>ifadə</a:t>
            </a:r>
            <a:r>
              <a:rPr lang="en-US" sz="2400" dirty="0"/>
              <a:t> </a:t>
            </a:r>
            <a:r>
              <a:rPr lang="en-US" sz="2400" dirty="0" err="1"/>
              <a:t>etdikdə</a:t>
            </a:r>
            <a:r>
              <a:rPr lang="en-US" sz="2400" dirty="0"/>
              <a:t> </a:t>
            </a:r>
            <a:r>
              <a:rPr lang="en-US" sz="2400" dirty="0" err="1"/>
              <a:t>daha</a:t>
            </a:r>
            <a:r>
              <a:rPr lang="en-US" sz="2400" dirty="0"/>
              <a:t> </a:t>
            </a:r>
            <a:r>
              <a:rPr lang="en-US" sz="2400" dirty="0" err="1"/>
              <a:t>aydın</a:t>
            </a:r>
            <a:r>
              <a:rPr lang="en-US" sz="2400" dirty="0"/>
              <a:t> </a:t>
            </a:r>
            <a:r>
              <a:rPr lang="en-US" sz="2400" dirty="0" err="1"/>
              <a:t>görünür</a:t>
            </a:r>
            <a:r>
              <a:rPr lang="en-US" sz="2400" dirty="0"/>
              <a:t>.</a:t>
            </a:r>
          </a:p>
        </p:txBody>
      </p:sp>
      <p:pic>
        <p:nvPicPr>
          <p:cNvPr id="8" name="Picture 7"/>
          <p:cNvPicPr>
            <a:picLocks noChangeAspect="1"/>
          </p:cNvPicPr>
          <p:nvPr/>
        </p:nvPicPr>
        <p:blipFill>
          <a:blip r:embed="rId2"/>
          <a:stretch>
            <a:fillRect/>
          </a:stretch>
        </p:blipFill>
        <p:spPr>
          <a:xfrm>
            <a:off x="6652591" y="1590260"/>
            <a:ext cx="5268175" cy="3737113"/>
          </a:xfrm>
          <a:prstGeom prst="rect">
            <a:avLst/>
          </a:prstGeom>
        </p:spPr>
      </p:pic>
      <p:sp>
        <p:nvSpPr>
          <p:cNvPr id="9" name="Cloud Callout 8"/>
          <p:cNvSpPr/>
          <p:nvPr/>
        </p:nvSpPr>
        <p:spPr>
          <a:xfrm>
            <a:off x="7858540" y="1139687"/>
            <a:ext cx="1722782" cy="993911"/>
          </a:xfrm>
          <a:prstGeom prst="cloudCallout">
            <a:avLst/>
          </a:prstGeom>
          <a:solidFill>
            <a:schemeClr val="bg1"/>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az-Latn-AZ" sz="1200" dirty="0"/>
              <a:t>Mən bacarma--yacam çox həyacanlıyam,qorxuram.</a:t>
            </a:r>
            <a:endParaRPr lang="en-US" sz="1200" dirty="0"/>
          </a:p>
        </p:txBody>
      </p:sp>
      <p:sp>
        <p:nvSpPr>
          <p:cNvPr id="10" name="Rounded Rectangle 9"/>
          <p:cNvSpPr/>
          <p:nvPr/>
        </p:nvSpPr>
        <p:spPr>
          <a:xfrm>
            <a:off x="6652591" y="5327373"/>
            <a:ext cx="5268175" cy="596349"/>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az-Latn-AZ" dirty="0"/>
              <a:t>Insan inanmazsa,qorxarsa hər şey onun gözündə dəhşətə dönüşər.</a:t>
            </a:r>
            <a:endParaRPr lang="en-US" dirty="0"/>
          </a:p>
        </p:txBody>
      </p:sp>
    </p:spTree>
    <p:extLst>
      <p:ext uri="{BB962C8B-B14F-4D97-AF65-F5344CB8AC3E}">
        <p14:creationId xmlns:p14="http://schemas.microsoft.com/office/powerpoint/2010/main" val="2186466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9"/>
                                        </p:tgtEl>
                                        <p:attrNameLst>
                                          <p:attrName>r</p:attrName>
                                        </p:attrNameLst>
                                      </p:cBhvr>
                                    </p:animRot>
                                    <p:animRot by="-240000">
                                      <p:cBhvr>
                                        <p:cTn id="7" dur="200" fill="hold">
                                          <p:stCondLst>
                                            <p:cond delay="200"/>
                                          </p:stCondLst>
                                        </p:cTn>
                                        <p:tgtEl>
                                          <p:spTgt spid="9"/>
                                        </p:tgtEl>
                                        <p:attrNameLst>
                                          <p:attrName>r</p:attrName>
                                        </p:attrNameLst>
                                      </p:cBhvr>
                                    </p:animRot>
                                    <p:animRot by="240000">
                                      <p:cBhvr>
                                        <p:cTn id="8" dur="200" fill="hold">
                                          <p:stCondLst>
                                            <p:cond delay="400"/>
                                          </p:stCondLst>
                                        </p:cTn>
                                        <p:tgtEl>
                                          <p:spTgt spid="9"/>
                                        </p:tgtEl>
                                        <p:attrNameLst>
                                          <p:attrName>r</p:attrName>
                                        </p:attrNameLst>
                                      </p:cBhvr>
                                    </p:animRot>
                                    <p:animRot by="-240000">
                                      <p:cBhvr>
                                        <p:cTn id="9" dur="200" fill="hold">
                                          <p:stCondLst>
                                            <p:cond delay="600"/>
                                          </p:stCondLst>
                                        </p:cTn>
                                        <p:tgtEl>
                                          <p:spTgt spid="9"/>
                                        </p:tgtEl>
                                        <p:attrNameLst>
                                          <p:attrName>r</p:attrName>
                                        </p:attrNameLst>
                                      </p:cBhvr>
                                    </p:animRot>
                                    <p:animRot by="120000">
                                      <p:cBhvr>
                                        <p:cTn id="10" dur="200" fill="hold">
                                          <p:stCondLst>
                                            <p:cond delay="800"/>
                                          </p:stCondLst>
                                        </p:cTn>
                                        <p:tgtEl>
                                          <p:spTgt spid="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9F237BDC-D215-E04F-A604-CF363365E5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90163" y="2127662"/>
            <a:ext cx="4964545" cy="3240974"/>
          </a:xfrm>
          <a:prstGeom prst="rect">
            <a:avLst/>
          </a:prstGeom>
          <a:scene3d>
            <a:camera prst="perspectiveLeft"/>
            <a:lightRig rig="threePt" dir="t"/>
          </a:scene3d>
        </p:spPr>
      </p:pic>
      <p:sp>
        <p:nvSpPr>
          <p:cNvPr id="9" name="Title 8">
            <a:extLst>
              <a:ext uri="{FF2B5EF4-FFF2-40B4-BE49-F238E27FC236}">
                <a16:creationId xmlns:a16="http://schemas.microsoft.com/office/drawing/2014/main" id="{CC305B2B-CDCF-7240-96DD-700344E87854}"/>
              </a:ext>
            </a:extLst>
          </p:cNvPr>
          <p:cNvSpPr>
            <a:spLocks noGrp="1"/>
          </p:cNvSpPr>
          <p:nvPr>
            <p:ph type="title"/>
          </p:nvPr>
        </p:nvSpPr>
        <p:spPr>
          <a:xfrm>
            <a:off x="838200" y="365125"/>
            <a:ext cx="10515600" cy="1601726"/>
          </a:xfrm>
        </p:spPr>
        <p:txBody>
          <a:bodyPr>
            <a:noAutofit/>
          </a:bodyPr>
          <a:lstStyle/>
          <a:p>
            <a:r>
              <a:rPr lang="az-Latn-AZ" sz="2800" dirty="0">
                <a:solidFill>
                  <a:schemeClr val="tx1">
                    <a:lumMod val="95000"/>
                    <a:lumOff val="5000"/>
                  </a:schemeClr>
                </a:solidFill>
                <a:latin typeface="+mn-lt"/>
              </a:rPr>
              <a:t>Bəzi jestlər müxtəlif ölkələrdə müxtəlif məna kəsb edir.Ona görə də əsasən səyahət sevən insanlar buna daha çox fikir verməli və yadda saxlamalıdır.</a:t>
            </a:r>
            <a:endParaRPr lang="en-US" sz="2800" dirty="0">
              <a:solidFill>
                <a:schemeClr val="tx1">
                  <a:lumMod val="95000"/>
                  <a:lumOff val="5000"/>
                </a:schemeClr>
              </a:solidFill>
              <a:latin typeface="+mn-lt"/>
            </a:endParaRPr>
          </a:p>
        </p:txBody>
      </p:sp>
      <p:sp>
        <p:nvSpPr>
          <p:cNvPr id="10" name="Content Placeholder 9">
            <a:extLst>
              <a:ext uri="{FF2B5EF4-FFF2-40B4-BE49-F238E27FC236}">
                <a16:creationId xmlns:a16="http://schemas.microsoft.com/office/drawing/2014/main" id="{60648F71-9C3D-DC41-ABED-E9F67B15CDBC}"/>
              </a:ext>
            </a:extLst>
          </p:cNvPr>
          <p:cNvSpPr>
            <a:spLocks noGrp="1"/>
          </p:cNvSpPr>
          <p:nvPr>
            <p:ph idx="1"/>
          </p:nvPr>
        </p:nvSpPr>
        <p:spPr>
          <a:xfrm>
            <a:off x="1014153" y="2520332"/>
            <a:ext cx="5486400" cy="3345089"/>
          </a:xfrm>
        </p:spPr>
        <p:txBody>
          <a:bodyPr>
            <a:normAutofit/>
          </a:bodyPr>
          <a:lstStyle/>
          <a:p>
            <a:pPr marL="0" indent="0">
              <a:buNone/>
            </a:pPr>
            <a:r>
              <a:rPr lang="az-Latn-AZ" dirty="0"/>
              <a:t>Bu işarə Amerika,İngiltərə,Avstralia və Kanadada «hər şey yolundadır,yaxşıdır» mənasına gəlir.Lakin Braziliyada bu jest tərs göstərildildə təhqir kimi qəbul olunur</a:t>
            </a:r>
            <a:endParaRPr lang="en-US" dirty="0"/>
          </a:p>
        </p:txBody>
      </p:sp>
    </p:spTree>
    <p:extLst>
      <p:ext uri="{BB962C8B-B14F-4D97-AF65-F5344CB8AC3E}">
        <p14:creationId xmlns:p14="http://schemas.microsoft.com/office/powerpoint/2010/main" val="37298830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D3F0D214-82AC-FB47-9CE1-8EF69D5C319D}"/>
              </a:ext>
            </a:extLst>
          </p:cNvPr>
          <p:cNvSpPr>
            <a:spLocks noGrp="1"/>
          </p:cNvSpPr>
          <p:nvPr>
            <p:ph idx="1"/>
          </p:nvPr>
        </p:nvSpPr>
        <p:spPr>
          <a:xfrm>
            <a:off x="838200" y="1902204"/>
            <a:ext cx="5257800" cy="4034770"/>
          </a:xfrm>
        </p:spPr>
        <p:txBody>
          <a:bodyPr/>
          <a:lstStyle/>
          <a:p>
            <a:pPr marL="0" indent="0">
              <a:buNone/>
            </a:pPr>
            <a:r>
              <a:rPr lang="az-Latn-AZ" dirty="0"/>
              <a:t>Bu jestdən Filippində istifdə et-mək sizi üçün xoş nəticələnməyə bilər.Çünki bizim ölkədə,Avstrali-ya,Britaniya,Amerika və Kanadada birini çağırmaq üçün işlənən bu işarət Filippində sadəcə hey-vanlara qarşı işlədilir.Ona görə də orada insan üçün istifadə olun-duqda təhqir kimi qəbul olunur.</a:t>
            </a:r>
            <a:endParaRPr lang="en-US" dirty="0"/>
          </a:p>
        </p:txBody>
      </p:sp>
      <p:pic>
        <p:nvPicPr>
          <p:cNvPr id="9" name="Picture 9">
            <a:extLst>
              <a:ext uri="{FF2B5EF4-FFF2-40B4-BE49-F238E27FC236}">
                <a16:creationId xmlns:a16="http://schemas.microsoft.com/office/drawing/2014/main" id="{9944C747-418A-B945-90EC-C55FE1D33C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09648" y="1637160"/>
            <a:ext cx="5644902" cy="3690150"/>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Tree>
    <p:extLst>
      <p:ext uri="{BB962C8B-B14F-4D97-AF65-F5344CB8AC3E}">
        <p14:creationId xmlns:p14="http://schemas.microsoft.com/office/powerpoint/2010/main" val="376418765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fltVal val="0"/>
                                          </p:val>
                                        </p:tav>
                                        <p:tav tm="100000">
                                          <p:val>
                                            <p:strVal val="#ppt_w"/>
                                          </p:val>
                                        </p:tav>
                                      </p:tavLst>
                                    </p:anim>
                                    <p:anim calcmode="lin" valueType="num">
                                      <p:cBhvr>
                                        <p:cTn id="8" dur="1000" fill="hold"/>
                                        <p:tgtEl>
                                          <p:spTgt spid="9"/>
                                        </p:tgtEl>
                                        <p:attrNameLst>
                                          <p:attrName>ppt_h</p:attrName>
                                        </p:attrNameLst>
                                      </p:cBhvr>
                                      <p:tavLst>
                                        <p:tav tm="0">
                                          <p:val>
                                            <p:fltVal val="0"/>
                                          </p:val>
                                        </p:tav>
                                        <p:tav tm="100000">
                                          <p:val>
                                            <p:strVal val="#ppt_h"/>
                                          </p:val>
                                        </p:tav>
                                      </p:tavLst>
                                    </p:anim>
                                    <p:anim calcmode="lin" valueType="num">
                                      <p:cBhvr>
                                        <p:cTn id="9" dur="1000" fill="hold"/>
                                        <p:tgtEl>
                                          <p:spTgt spid="9"/>
                                        </p:tgtEl>
                                        <p:attrNameLst>
                                          <p:attrName>style.rotation</p:attrName>
                                        </p:attrNameLst>
                                      </p:cBhvr>
                                      <p:tavLst>
                                        <p:tav tm="0">
                                          <p:val>
                                            <p:fltVal val="90"/>
                                          </p:val>
                                        </p:tav>
                                        <p:tav tm="100000">
                                          <p:val>
                                            <p:fltVal val="0"/>
                                          </p:val>
                                        </p:tav>
                                      </p:tavLst>
                                    </p:anim>
                                    <p:animEffect transition="in" filter="fade">
                                      <p:cBhvr>
                                        <p:cTn id="10"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12" name="Content Placeholder 11">
            <a:extLst>
              <a:ext uri="{FF2B5EF4-FFF2-40B4-BE49-F238E27FC236}">
                <a16:creationId xmlns:a16="http://schemas.microsoft.com/office/drawing/2014/main" id="{D9B3A57B-B8FA-F149-ADD6-763B707A9C4D}"/>
              </a:ext>
            </a:extLst>
          </p:cNvPr>
          <p:cNvSpPr>
            <a:spLocks noGrp="1"/>
          </p:cNvSpPr>
          <p:nvPr>
            <p:ph idx="1"/>
          </p:nvPr>
        </p:nvSpPr>
        <p:spPr>
          <a:xfrm>
            <a:off x="504206" y="126609"/>
            <a:ext cx="5693229" cy="5861272"/>
          </a:xfrm>
        </p:spPr>
        <p:txBody>
          <a:bodyPr>
            <a:normAutofit lnSpcReduction="10000"/>
          </a:bodyPr>
          <a:lstStyle/>
          <a:p>
            <a:pPr marL="0" indent="0">
              <a:buNone/>
            </a:pPr>
            <a:endParaRPr lang="az-Latn-AZ" sz="2400" dirty="0"/>
          </a:p>
          <a:p>
            <a:pPr marL="0" indent="0">
              <a:buNone/>
            </a:pPr>
            <a:endParaRPr lang="az-Latn-AZ" dirty="0"/>
          </a:p>
          <a:p>
            <a:pPr marL="0" indent="0">
              <a:buNone/>
            </a:pPr>
            <a:endParaRPr lang="az-Latn-AZ" dirty="0"/>
          </a:p>
          <a:p>
            <a:pPr marL="0" indent="0">
              <a:buNone/>
            </a:pPr>
            <a:r>
              <a:rPr lang="az-Latn-AZ" sz="2400" dirty="0"/>
              <a:t>Bu şəkildəki jest isə Meksikada,əksər Cənubi Amerika ölkələrində xəsis, Avstraliya və Almaniyada «axmaq, beynin biləyində»dir kimi qəbul olunsa da bizdə hədə-qorxu mənasına gəlir.</a:t>
            </a:r>
          </a:p>
          <a:p>
            <a:pPr marL="0" indent="0">
              <a:buNone/>
            </a:pPr>
            <a:endParaRPr lang="az-Latn-AZ" sz="2400" dirty="0"/>
          </a:p>
          <a:p>
            <a:pPr marL="0" indent="0">
              <a:buNone/>
            </a:pPr>
            <a:endParaRPr lang="az-Latn-AZ" sz="2400" dirty="0"/>
          </a:p>
          <a:p>
            <a:pPr marL="0" indent="0">
              <a:buNone/>
            </a:pPr>
            <a:endParaRPr lang="az-Latn-AZ" sz="2400" dirty="0"/>
          </a:p>
          <a:p>
            <a:pPr marL="0" indent="0">
              <a:buNone/>
            </a:pPr>
            <a:r>
              <a:rPr lang="az-Latn-AZ" sz="2400" dirty="0"/>
              <a:t>Azərbaycanda və bir çox ölkələrdə dayanmaq mənasına gələn yuxarıya qaldırılan əl Yunanıstanda bunu gös-tərməklə qarşınızdakını təhqir etmiş hesab olunursunuz.</a:t>
            </a:r>
            <a:endParaRPr lang="en-US" sz="2400" dirty="0"/>
          </a:p>
          <a:p>
            <a:pPr marL="0" indent="0">
              <a:buNone/>
            </a:pPr>
            <a:endParaRPr lang="en-US" sz="2400" dirty="0"/>
          </a:p>
        </p:txBody>
      </p:sp>
      <p:pic>
        <p:nvPicPr>
          <p:cNvPr id="15" name="Picture 15">
            <a:extLst>
              <a:ext uri="{FF2B5EF4-FFF2-40B4-BE49-F238E27FC236}">
                <a16:creationId xmlns:a16="http://schemas.microsoft.com/office/drawing/2014/main" id="{ABF34707-7004-F843-BAEF-9207069F1B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13651" y="539235"/>
            <a:ext cx="5031545" cy="2824273"/>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pic>
        <p:nvPicPr>
          <p:cNvPr id="5" name="Picture 6">
            <a:extLst>
              <a:ext uri="{FF2B5EF4-FFF2-40B4-BE49-F238E27FC236}">
                <a16:creationId xmlns:a16="http://schemas.microsoft.com/office/drawing/2014/main" id="{B509295E-F79A-F840-AF58-E487EE5C3C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14731" y="3828652"/>
            <a:ext cx="4592287" cy="2511136"/>
          </a:xfrm>
          <a:prstGeom prst="rect">
            <a:avLst/>
          </a:prstGeom>
          <a:effectLst>
            <a:outerShdw blurRad="152400" dist="317500" dir="5400000" sx="90000" sy="-19000" rotWithShape="0">
              <a:prstClr val="black">
                <a:alpha val="15000"/>
              </a:prstClr>
            </a:outerShdw>
          </a:effectLst>
          <a:scene3d>
            <a:camera prst="orthographicFront"/>
            <a:lightRig rig="threePt" dir="t"/>
          </a:scene3d>
          <a:sp3d>
            <a:bevelT/>
          </a:sp3d>
        </p:spPr>
      </p:pic>
    </p:spTree>
    <p:extLst>
      <p:ext uri="{BB962C8B-B14F-4D97-AF65-F5344CB8AC3E}">
        <p14:creationId xmlns:p14="http://schemas.microsoft.com/office/powerpoint/2010/main" val="13102016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xEl>
                                              <p:pRg st="3" end="3"/>
                                            </p:txEl>
                                          </p:spTgt>
                                        </p:tgtEl>
                                        <p:attrNameLst>
                                          <p:attrName>style.visibility</p:attrName>
                                        </p:attrNameLst>
                                      </p:cBhvr>
                                      <p:to>
                                        <p:strVal val="visible"/>
                                      </p:to>
                                    </p:set>
                                    <p:animEffect transition="in" filter="fade">
                                      <p:cBhvr>
                                        <p:cTn id="7" dur="1000"/>
                                        <p:tgtEl>
                                          <p:spTgt spid="12">
                                            <p:txEl>
                                              <p:pRg st="3" end="3"/>
                                            </p:txEl>
                                          </p:spTgt>
                                        </p:tgtEl>
                                      </p:cBhvr>
                                    </p:animEffect>
                                    <p:anim calcmode="lin" valueType="num">
                                      <p:cBhvr>
                                        <p:cTn id="8" dur="1000" fill="hold"/>
                                        <p:tgtEl>
                                          <p:spTgt spid="12">
                                            <p:txEl>
                                              <p:pRg st="3" end="3"/>
                                            </p:txEl>
                                          </p:spTgt>
                                        </p:tgtEl>
                                        <p:attrNameLst>
                                          <p:attrName>ppt_x</p:attrName>
                                        </p:attrNameLst>
                                      </p:cBhvr>
                                      <p:tavLst>
                                        <p:tav tm="0">
                                          <p:val>
                                            <p:strVal val="#ppt_x"/>
                                          </p:val>
                                        </p:tav>
                                        <p:tav tm="100000">
                                          <p:val>
                                            <p:strVal val="#ppt_x"/>
                                          </p:val>
                                        </p:tav>
                                      </p:tavLst>
                                    </p:anim>
                                    <p:anim calcmode="lin" valueType="num">
                                      <p:cBhvr>
                                        <p:cTn id="9" dur="1000" fill="hold"/>
                                        <p:tgtEl>
                                          <p:spTgt spid="1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wipe(down)">
                                      <p:cBhvr>
                                        <p:cTn id="14" dur="500"/>
                                        <p:tgtEl>
                                          <p:spTgt spid="15"/>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12">
                                            <p:txEl>
                                              <p:pRg st="7" end="7"/>
                                            </p:txEl>
                                          </p:spTgt>
                                        </p:tgtEl>
                                        <p:attrNameLst>
                                          <p:attrName>style.visibility</p:attrName>
                                        </p:attrNameLst>
                                      </p:cBhvr>
                                      <p:to>
                                        <p:strVal val="visible"/>
                                      </p:to>
                                    </p:set>
                                    <p:animEffect transition="in" filter="fade">
                                      <p:cBhvr>
                                        <p:cTn id="19" dur="1000"/>
                                        <p:tgtEl>
                                          <p:spTgt spid="12">
                                            <p:txEl>
                                              <p:pRg st="7" end="7"/>
                                            </p:txEl>
                                          </p:spTgt>
                                        </p:tgtEl>
                                      </p:cBhvr>
                                    </p:animEffect>
                                    <p:anim calcmode="lin" valueType="num">
                                      <p:cBhvr>
                                        <p:cTn id="20" dur="1000" fill="hold"/>
                                        <p:tgtEl>
                                          <p:spTgt spid="12">
                                            <p:txEl>
                                              <p:pRg st="7" end="7"/>
                                            </p:txEl>
                                          </p:spTgt>
                                        </p:tgtEl>
                                        <p:attrNameLst>
                                          <p:attrName>ppt_x</p:attrName>
                                        </p:attrNameLst>
                                      </p:cBhvr>
                                      <p:tavLst>
                                        <p:tav tm="0">
                                          <p:val>
                                            <p:strVal val="#ppt_x"/>
                                          </p:val>
                                        </p:tav>
                                        <p:tav tm="100000">
                                          <p:val>
                                            <p:strVal val="#ppt_x"/>
                                          </p:val>
                                        </p:tav>
                                      </p:tavLst>
                                    </p:anim>
                                    <p:anim calcmode="lin" valueType="num">
                                      <p:cBhvr>
                                        <p:cTn id="21" dur="1000" fill="hold"/>
                                        <p:tgtEl>
                                          <p:spTgt spid="12">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6" presetClass="entr" presetSubtype="16" fill="hold"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circle(in)">
                                      <p:cBhvr>
                                        <p:cTn id="26"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5678D66-5AF6-414D-9247-1CD7330E06AE}"/>
              </a:ext>
            </a:extLst>
          </p:cNvPr>
          <p:cNvSpPr>
            <a:spLocks noGrp="1"/>
          </p:cNvSpPr>
          <p:nvPr>
            <p:ph sz="half" idx="1"/>
          </p:nvPr>
        </p:nvSpPr>
        <p:spPr>
          <a:xfrm>
            <a:off x="990599" y="1390113"/>
            <a:ext cx="5900531" cy="4641561"/>
          </a:xfrm>
        </p:spPr>
        <p:txBody>
          <a:bodyPr>
            <a:normAutofit lnSpcReduction="10000"/>
          </a:bodyPr>
          <a:lstStyle/>
          <a:p>
            <a:pPr marL="0" indent="0">
              <a:buNone/>
            </a:pPr>
            <a:endParaRPr lang="az-Latn-AZ" dirty="0"/>
          </a:p>
          <a:p>
            <a:pPr marL="0" indent="0">
              <a:buNone/>
            </a:pPr>
            <a:r>
              <a:rPr lang="az-Latn-AZ" dirty="0"/>
              <a:t>Bu işarə Avstralia,Birləşmiş Krallıq,Kanada,Rusiya və Amerikada «əla,hər şey əladır» anlamında istifadə olunsa da,Latın Amerika,Qərbi Afrika,İran,İraq və Əfqanıstanda «zarafat eləmə,işində ol» kimi qəbul olunur. Lakin Taylandda ‘qınama’ işarəsi,Yunanıstanda ‘səsini kəs’ mənasına istifadə olunur.Bəzi turistlərə isə səyahət zamanı </a:t>
            </a:r>
            <a:r>
              <a:rPr lang="az-Latn-AZ" i="1" dirty="0"/>
              <a:t>autostop</a:t>
            </a:r>
            <a:r>
              <a:rPr lang="az-Latn-AZ" dirty="0"/>
              <a:t> kimi kömək edir.</a:t>
            </a:r>
          </a:p>
          <a:p>
            <a:pPr marL="0" indent="0">
              <a:buNone/>
            </a:pPr>
            <a:endParaRPr lang="az-Latn-AZ" dirty="0"/>
          </a:p>
          <a:p>
            <a:pPr marL="0" indent="0">
              <a:buNone/>
            </a:pPr>
            <a:endParaRPr lang="az-Latn-AZ" dirty="0"/>
          </a:p>
        </p:txBody>
      </p:sp>
      <p:pic>
        <p:nvPicPr>
          <p:cNvPr id="4" name="Picture 4">
            <a:extLst>
              <a:ext uri="{FF2B5EF4-FFF2-40B4-BE49-F238E27FC236}">
                <a16:creationId xmlns:a16="http://schemas.microsoft.com/office/drawing/2014/main" id="{BF1B0E5A-7559-8544-8D28-C52A6E3E3B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40840" y="616217"/>
            <a:ext cx="4592287" cy="2839287"/>
          </a:xfrm>
          <a:prstGeom prst="rect">
            <a:avLst/>
          </a:prstGeom>
          <a:ln>
            <a:noFill/>
          </a:ln>
          <a:effectLst>
            <a:outerShdw blurRad="292100" dist="139700" dir="2700000" algn="tl" rotWithShape="0">
              <a:srgbClr val="333333">
                <a:alpha val="65000"/>
              </a:srgbClr>
            </a:outerShdw>
          </a:effectLst>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39957" y="3710894"/>
            <a:ext cx="2857500" cy="2857500"/>
          </a:xfrm>
          <a:prstGeom prst="rect">
            <a:avLst/>
          </a:prstGeom>
        </p:spPr>
      </p:pic>
    </p:spTree>
    <p:extLst>
      <p:ext uri="{BB962C8B-B14F-4D97-AF65-F5344CB8AC3E}">
        <p14:creationId xmlns:p14="http://schemas.microsoft.com/office/powerpoint/2010/main" val="4499311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randombar(horizontal)">
                                      <p:cBhvr>
                                        <p:cTn id="14" dur="5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6" presetClass="entr" presetSubtype="16"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circle(in)">
                                      <p:cBhvr>
                                        <p:cTn id="19"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311</TotalTime>
  <Words>901</Words>
  <Application>Microsoft Office PowerPoint</Application>
  <PresentationFormat>Широкоэкранный</PresentationFormat>
  <Paragraphs>43</Paragraphs>
  <Slides>14</Slides>
  <Notes>0</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14</vt:i4>
      </vt:variant>
    </vt:vector>
  </HeadingPairs>
  <TitlesOfParts>
    <vt:vector size="19" baseType="lpstr">
      <vt:lpstr>Arial</vt:lpstr>
      <vt:lpstr>Calibri</vt:lpstr>
      <vt:lpstr>Calibri Light</vt:lpstr>
      <vt:lpstr>Wingdings</vt:lpstr>
      <vt:lpstr>Office Theme</vt:lpstr>
      <vt:lpstr>Презентация PowerPoint</vt:lpstr>
      <vt:lpstr>Презентация PowerPoint</vt:lpstr>
      <vt:lpstr>Презентация PowerPoint</vt:lpstr>
      <vt:lpstr>Презентация PowerPoint</vt:lpstr>
      <vt:lpstr>Презентация PowerPoint</vt:lpstr>
      <vt:lpstr>Bəzi jestlər müxtəlif ölkələrdə müxtəlif məna kəsb edir.Ona görə də əsasən səyahət sevən insanlar buna daha çox fikir verməli və yadda saxlamalıdır.</vt:lpstr>
      <vt:lpstr>Презентация PowerPoint</vt:lpstr>
      <vt:lpstr>Презентация PowerPoint</vt:lpstr>
      <vt:lpstr>Презентация PowerPoint</vt:lpstr>
      <vt:lpstr>Презентация PowerPoint</vt:lpstr>
      <vt:lpstr>Salamlaşma formaları</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Azərbaycan Dövlət Neft və Sənaye Universiteti</dc:title>
  <dc:creator>turkaneceferli777@gmail.com</dc:creator>
  <cp:lastModifiedBy>Ferid</cp:lastModifiedBy>
  <cp:revision>48</cp:revision>
  <dcterms:created xsi:type="dcterms:W3CDTF">2019-09-30T14:39:55Z</dcterms:created>
  <dcterms:modified xsi:type="dcterms:W3CDTF">2020-11-07T15:54:44Z</dcterms:modified>
</cp:coreProperties>
</file>

<file path=docProps/thumbnail.jpeg>
</file>